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3"/>
  </p:notesMasterIdLst>
  <p:handoutMasterIdLst>
    <p:handoutMasterId r:id="rId14"/>
  </p:handoutMasterIdLst>
  <p:sldIdLst>
    <p:sldId id="257" r:id="rId3"/>
    <p:sldId id="309" r:id="rId4"/>
    <p:sldId id="310" r:id="rId5"/>
    <p:sldId id="311" r:id="rId6"/>
    <p:sldId id="320" r:id="rId7"/>
    <p:sldId id="315" r:id="rId8"/>
    <p:sldId id="316" r:id="rId9"/>
    <p:sldId id="317" r:id="rId10"/>
    <p:sldId id="318" r:id="rId11"/>
    <p:sldId id="319"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McNamara" initials="D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8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eaLnBrk="0" hangingPunct="0">
              <a:defRPr sz="1200" smtClean="0"/>
            </a:lvl1pPr>
          </a:lstStyle>
          <a:p>
            <a:pPr>
              <a:defRPr/>
            </a:pPr>
            <a:endParaRPr lang="en-US" dirty="0"/>
          </a:p>
        </p:txBody>
      </p:sp>
      <p:sp>
        <p:nvSpPr>
          <p:cNvPr id="144387" name="Rectangle 3"/>
          <p:cNvSpPr>
            <a:spLocks noGrp="1" noChangeArrowheads="1"/>
          </p:cNvSpPr>
          <p:nvPr>
            <p:ph type="dt" sz="quarter" idx="1"/>
          </p:nvPr>
        </p:nvSpPr>
        <p:spPr bwMode="auto">
          <a:xfrm>
            <a:off x="3970939" y="0"/>
            <a:ext cx="3037840" cy="465138"/>
          </a:xfrm>
          <a:prstGeom prst="rect">
            <a:avLst/>
          </a:prstGeom>
          <a:noFill/>
          <a:ln w="9525">
            <a:noFill/>
            <a:miter lim="800000"/>
            <a:headEnd/>
            <a:tailEnd/>
          </a:ln>
          <a:effectLst/>
        </p:spPr>
        <p:txBody>
          <a:bodyPr vert="horz" wrap="square" lIns="91438" tIns="45719" rIns="91438" bIns="45719"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7/19/2015</a:t>
            </a:fld>
            <a:endParaRPr lang="en-US" dirty="0"/>
          </a:p>
        </p:txBody>
      </p:sp>
      <p:sp>
        <p:nvSpPr>
          <p:cNvPr id="144388" name="Rectangle 4"/>
          <p:cNvSpPr>
            <a:spLocks noGrp="1" noChangeArrowheads="1"/>
          </p:cNvSpPr>
          <p:nvPr>
            <p:ph type="ftr" sz="quarter" idx="2"/>
          </p:nvPr>
        </p:nvSpPr>
        <p:spPr bwMode="auto">
          <a:xfrm>
            <a:off x="0" y="8829676"/>
            <a:ext cx="3037840" cy="465138"/>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eaLnBrk="0" hangingPunct="0">
              <a:defRPr sz="1200" smtClean="0"/>
            </a:lvl1pPr>
          </a:lstStyle>
          <a:p>
            <a:pPr>
              <a:defRPr/>
            </a:pPr>
            <a:endParaRPr lang="en-US" dirty="0"/>
          </a:p>
        </p:txBody>
      </p:sp>
      <p:sp>
        <p:nvSpPr>
          <p:cNvPr id="144389" name="Rectangle 5"/>
          <p:cNvSpPr>
            <a:spLocks noGrp="1" noChangeArrowheads="1"/>
          </p:cNvSpPr>
          <p:nvPr>
            <p:ph type="sldNum" sz="quarter" idx="3"/>
          </p:nvPr>
        </p:nvSpPr>
        <p:spPr bwMode="auto">
          <a:xfrm>
            <a:off x="3970939" y="8829676"/>
            <a:ext cx="3037840" cy="465138"/>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dirty="0"/>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1438" tIns="45719" rIns="91438" bIns="4571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939" y="0"/>
            <a:ext cx="3037840" cy="465138"/>
          </a:xfrm>
          <a:prstGeom prst="rect">
            <a:avLst/>
          </a:prstGeom>
        </p:spPr>
        <p:txBody>
          <a:bodyPr vert="horz" lIns="91438" tIns="45719" rIns="91438" bIns="45719"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7/19/2015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38" tIns="45719" rIns="91438" bIns="45719" rtlCol="0" anchor="ctr"/>
          <a:lstStyle/>
          <a:p>
            <a:pPr lvl="0"/>
            <a:endParaRPr lang="en-US" noProof="0" dirty="0"/>
          </a:p>
        </p:txBody>
      </p:sp>
      <p:sp>
        <p:nvSpPr>
          <p:cNvPr id="5" name="Notes Placeholder 4"/>
          <p:cNvSpPr>
            <a:spLocks noGrp="1"/>
          </p:cNvSpPr>
          <p:nvPr>
            <p:ph type="body" sz="quarter" idx="3"/>
          </p:nvPr>
        </p:nvSpPr>
        <p:spPr>
          <a:xfrm>
            <a:off x="701040" y="4416427"/>
            <a:ext cx="5608320" cy="4183063"/>
          </a:xfrm>
          <a:prstGeom prst="rect">
            <a:avLst/>
          </a:prstGeom>
        </p:spPr>
        <p:txBody>
          <a:bodyPr vert="horz" lIns="91438" tIns="45719" rIns="91438" bIns="4571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6"/>
            <a:ext cx="3037840" cy="465138"/>
          </a:xfrm>
          <a:prstGeom prst="rect">
            <a:avLst/>
          </a:prstGeom>
        </p:spPr>
        <p:txBody>
          <a:bodyPr vert="horz" lIns="91438" tIns="45719" rIns="91438" bIns="4571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939" y="8829676"/>
            <a:ext cx="3037840" cy="465138"/>
          </a:xfrm>
          <a:prstGeom prst="rect">
            <a:avLst/>
          </a:prstGeom>
        </p:spPr>
        <p:txBody>
          <a:bodyPr vert="horz" lIns="91438" tIns="45719" rIns="91438" bIns="45719"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dirty="0"/>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dirty="0" smtClean="0">
              <a:cs typeface="Arial" charset="0"/>
            </a:endParaRPr>
          </a:p>
        </p:txBody>
      </p:sp>
    </p:spTree>
    <p:extLst>
      <p:ext uri="{BB962C8B-B14F-4D97-AF65-F5344CB8AC3E}">
        <p14:creationId xmlns:p14="http://schemas.microsoft.com/office/powerpoint/2010/main" val="3521026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10</a:t>
            </a:fld>
            <a:endParaRPr lang="en-US" sz="1200" dirty="0">
              <a:solidFill>
                <a:prstClr val="black"/>
              </a:solidFill>
              <a:latin typeface="Calibri"/>
            </a:endParaRPr>
          </a:p>
        </p:txBody>
      </p:sp>
    </p:spTree>
    <p:extLst>
      <p:ext uri="{BB962C8B-B14F-4D97-AF65-F5344CB8AC3E}">
        <p14:creationId xmlns:p14="http://schemas.microsoft.com/office/powerpoint/2010/main" val="2710629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2</a:t>
            </a:fld>
            <a:endParaRPr lang="en-US" sz="1200" dirty="0">
              <a:solidFill>
                <a:prstClr val="black"/>
              </a:solidFill>
              <a:latin typeface="Calibri"/>
            </a:endParaRPr>
          </a:p>
        </p:txBody>
      </p:sp>
    </p:spTree>
    <p:extLst>
      <p:ext uri="{BB962C8B-B14F-4D97-AF65-F5344CB8AC3E}">
        <p14:creationId xmlns:p14="http://schemas.microsoft.com/office/powerpoint/2010/main" val="3371190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3</a:t>
            </a:fld>
            <a:endParaRPr lang="en-US" sz="1200" dirty="0">
              <a:solidFill>
                <a:prstClr val="black"/>
              </a:solidFill>
              <a:latin typeface="Calibri"/>
            </a:endParaRPr>
          </a:p>
        </p:txBody>
      </p:sp>
    </p:spTree>
    <p:extLst>
      <p:ext uri="{BB962C8B-B14F-4D97-AF65-F5344CB8AC3E}">
        <p14:creationId xmlns:p14="http://schemas.microsoft.com/office/powerpoint/2010/main" val="2815110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4</a:t>
            </a:fld>
            <a:endParaRPr lang="en-US" sz="1200" dirty="0">
              <a:solidFill>
                <a:prstClr val="black"/>
              </a:solidFill>
              <a:latin typeface="Calibri"/>
            </a:endParaRPr>
          </a:p>
        </p:txBody>
      </p:sp>
    </p:spTree>
    <p:extLst>
      <p:ext uri="{BB962C8B-B14F-4D97-AF65-F5344CB8AC3E}">
        <p14:creationId xmlns:p14="http://schemas.microsoft.com/office/powerpoint/2010/main" val="531968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5</a:t>
            </a:fld>
            <a:endParaRPr lang="en-US" sz="1200" dirty="0">
              <a:solidFill>
                <a:prstClr val="black"/>
              </a:solidFill>
              <a:latin typeface="Calibri"/>
            </a:endParaRPr>
          </a:p>
        </p:txBody>
      </p:sp>
    </p:spTree>
    <p:extLst>
      <p:ext uri="{BB962C8B-B14F-4D97-AF65-F5344CB8AC3E}">
        <p14:creationId xmlns:p14="http://schemas.microsoft.com/office/powerpoint/2010/main" val="4126374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6</a:t>
            </a:fld>
            <a:endParaRPr lang="en-US" sz="1200" dirty="0">
              <a:solidFill>
                <a:prstClr val="black"/>
              </a:solidFill>
              <a:latin typeface="Calibri"/>
            </a:endParaRPr>
          </a:p>
        </p:txBody>
      </p:sp>
    </p:spTree>
    <p:extLst>
      <p:ext uri="{BB962C8B-B14F-4D97-AF65-F5344CB8AC3E}">
        <p14:creationId xmlns:p14="http://schemas.microsoft.com/office/powerpoint/2010/main" val="2974692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7</a:t>
            </a:fld>
            <a:endParaRPr lang="en-US" sz="1200" dirty="0">
              <a:solidFill>
                <a:prstClr val="black"/>
              </a:solidFill>
              <a:latin typeface="Calibri"/>
            </a:endParaRPr>
          </a:p>
        </p:txBody>
      </p:sp>
    </p:spTree>
    <p:extLst>
      <p:ext uri="{BB962C8B-B14F-4D97-AF65-F5344CB8AC3E}">
        <p14:creationId xmlns:p14="http://schemas.microsoft.com/office/powerpoint/2010/main" val="3341428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8</a:t>
            </a:fld>
            <a:endParaRPr lang="en-US" sz="1200" dirty="0">
              <a:solidFill>
                <a:prstClr val="black"/>
              </a:solidFill>
              <a:latin typeface="Calibri"/>
            </a:endParaRPr>
          </a:p>
        </p:txBody>
      </p:sp>
    </p:spTree>
    <p:extLst>
      <p:ext uri="{BB962C8B-B14F-4D97-AF65-F5344CB8AC3E}">
        <p14:creationId xmlns:p14="http://schemas.microsoft.com/office/powerpoint/2010/main" val="3027757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1438" tIns="45719" rIns="91438" bIns="45719" anchor="b"/>
          <a:lstStyle/>
          <a:p>
            <a:pPr algn="r">
              <a:defRPr/>
            </a:pPr>
            <a:fld id="{1C79BE3B-A50A-42B0-A039-E57AF2D91AA0}" type="slidenum">
              <a:rPr lang="en-US" sz="1200">
                <a:solidFill>
                  <a:prstClr val="black"/>
                </a:solidFill>
                <a:latin typeface="Calibri"/>
              </a:rPr>
              <a:pPr algn="r">
                <a:defRPr/>
              </a:pPr>
              <a:t>9</a:t>
            </a:fld>
            <a:endParaRPr lang="en-US" sz="1200" dirty="0">
              <a:solidFill>
                <a:prstClr val="black"/>
              </a:solidFill>
              <a:latin typeface="Calibri"/>
            </a:endParaRPr>
          </a:p>
        </p:txBody>
      </p:sp>
    </p:spTree>
    <p:extLst>
      <p:ext uri="{BB962C8B-B14F-4D97-AF65-F5344CB8AC3E}">
        <p14:creationId xmlns:p14="http://schemas.microsoft.com/office/powerpoint/2010/main" val="1772789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7/19/2015</a:t>
            </a:fld>
            <a:endParaRPr lang="en-US" dirty="0"/>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7/19/2015</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dirty="0"/>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7/19/2015</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dirty="0"/>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7/19/2015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dirty="0"/>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7/19/2015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dirty="0"/>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7/19/2015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dirty="0"/>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7/19/2015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dirty="0"/>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7/19/2015</a:t>
            </a:fld>
            <a:endParaRPr lang="en-US" dirty="0"/>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dirty="0"/>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7/19/2015</a:t>
            </a:fld>
            <a:endParaRPr lang="en-US" dirty="0"/>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7/19/2015</a:t>
            </a:fld>
            <a:endParaRPr lang="en-US" dirty="0"/>
          </a:p>
        </p:txBody>
      </p:sp>
      <p:sp>
        <p:nvSpPr>
          <p:cNvPr id="11" name="Footer Placeholder 5"/>
          <p:cNvSpPr>
            <a:spLocks noGrp="1"/>
          </p:cNvSpPr>
          <p:nvPr>
            <p:ph type="ftr" sz="quarter" idx="11"/>
          </p:nvPr>
        </p:nvSpPr>
        <p:spPr/>
        <p:txBody>
          <a:bodyPr/>
          <a:lstStyle>
            <a:lvl1pPr>
              <a:defRPr/>
            </a:lvl1pPr>
          </a:lstStyle>
          <a:p>
            <a:pPr>
              <a:defRPr/>
            </a:pPr>
            <a:endParaRPr lang="en-US" dirty="0"/>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7/19/2015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dirty="0"/>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7/19/2015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dirty="0"/>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7/19/2015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dirty="0"/>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7/19/2015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dirty="0"/>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7/19/2015</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dirty="0"/>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7/19/2015</a:t>
            </a:fld>
            <a:endParaRPr lang="en-US" dirty="0"/>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dirty="0"/>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7/19/2015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grpSp>
        <p:nvGrpSpPr>
          <p:cNvPr id="8" name="Group 6"/>
          <p:cNvGrpSpPr>
            <a:grpSpLocks/>
          </p:cNvGrpSpPr>
          <p:nvPr userDrawn="1"/>
        </p:nvGrpSpPr>
        <p:grpSpPr bwMode="auto">
          <a:xfrm>
            <a:off x="0" y="6019800"/>
            <a:ext cx="7848600" cy="857250"/>
            <a:chOff x="0" y="3792"/>
            <a:chExt cx="4944" cy="540"/>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dirty="0"/>
            </a:p>
          </p:txBody>
        </p:sp>
        <p:grpSp>
          <p:nvGrpSpPr>
            <p:cNvPr id="10" name="Group 8"/>
            <p:cNvGrpSpPr>
              <a:grpSpLocks/>
            </p:cNvGrpSpPr>
            <p:nvPr userDrawn="1"/>
          </p:nvGrpSpPr>
          <p:grpSpPr bwMode="auto">
            <a:xfrm>
              <a:off x="2486" y="3792"/>
              <a:ext cx="2458" cy="540"/>
              <a:chOff x="2486" y="3792"/>
              <a:chExt cx="2458" cy="540"/>
            </a:xfrm>
          </p:grpSpPr>
          <p:sp>
            <p:nvSpPr>
              <p:cNvPr id="12"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dirty="0"/>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dirty="0"/>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dirty="0"/>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dirty="0"/>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dirty="0"/>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dirty="0"/>
            </a:p>
          </p:txBody>
        </p:sp>
      </p:grpSp>
      <p:grpSp>
        <p:nvGrpSpPr>
          <p:cNvPr id="17" name="Group 15"/>
          <p:cNvGrpSpPr>
            <a:grpSpLocks/>
          </p:cNvGrpSpPr>
          <p:nvPr userDrawn="1"/>
        </p:nvGrpSpPr>
        <p:grpSpPr bwMode="auto">
          <a:xfrm>
            <a:off x="627063" y="6021388"/>
            <a:ext cx="5684837" cy="849312"/>
            <a:chOff x="395" y="3793"/>
            <a:chExt cx="3581" cy="535"/>
          </a:xfrm>
        </p:grpSpPr>
        <p:sp>
          <p:nvSpPr>
            <p:cNvPr id="1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dirty="0"/>
            </a:p>
          </p:txBody>
        </p:sp>
        <p:sp>
          <p:nvSpPr>
            <p:cNvPr id="1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dirty="0"/>
            </a:p>
          </p:txBody>
        </p:sp>
        <p:sp>
          <p:nvSpPr>
            <p:cNvPr id="2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dirty="0"/>
            </a:p>
          </p:txBody>
        </p:sp>
        <p:sp>
          <p:nvSpPr>
            <p:cNvPr id="2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dirty="0"/>
            </a:p>
          </p:txBody>
        </p:sp>
        <p:sp>
          <p:nvSpPr>
            <p:cNvPr id="2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dirty="0"/>
            </a:p>
          </p:txBody>
        </p:sp>
        <p:sp>
          <p:nvSpPr>
            <p:cNvPr id="2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dirty="0"/>
            </a:p>
          </p:txBody>
        </p:sp>
      </p:gr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457200" y="2743200"/>
            <a:ext cx="7772400" cy="1143000"/>
          </a:xfrm>
        </p:spPr>
        <p:txBody>
          <a:bodyPr bIns="91440" anchor="b">
            <a:normAutofit fontScale="90000"/>
          </a:bodyPr>
          <a:lstStyle/>
          <a:p>
            <a:pPr eaLnBrk="1" hangingPunct="1">
              <a:defRPr/>
            </a:pPr>
            <a:r>
              <a:rPr lang="en-US" sz="4800" dirty="0" smtClean="0">
                <a:solidFill>
                  <a:schemeClr val="tx1"/>
                </a:solidFill>
              </a:rPr>
              <a:t>Working with Data</a:t>
            </a:r>
            <a:br>
              <a:rPr lang="en-US" sz="4800" dirty="0" smtClean="0">
                <a:solidFill>
                  <a:schemeClr val="tx1"/>
                </a:solidFill>
              </a:rPr>
            </a:br>
            <a:r>
              <a:rPr lang="en-US" sz="4800" dirty="0" smtClean="0">
                <a:solidFill>
                  <a:schemeClr val="tx1"/>
                </a:solidFill>
              </a:rPr>
              <a:t>Part 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610600" cy="4495800"/>
          </a:xfrm>
        </p:spPr>
        <p:txBody>
          <a:bodyPr>
            <a:noAutofit/>
          </a:bodyPr>
          <a:lstStyle/>
          <a:p>
            <a:r>
              <a:rPr lang="en-US" sz="2800" dirty="0" smtClean="0"/>
              <a:t>The scatterplots just shown display data for BAD = 0 and 1.</a:t>
            </a:r>
          </a:p>
          <a:p>
            <a:r>
              <a:rPr lang="en-US" sz="2800" dirty="0" smtClean="0"/>
              <a:t>To display the same information for BAD = 1 only, a Local Data Filter would be used.</a:t>
            </a:r>
          </a:p>
          <a:p>
            <a:r>
              <a:rPr lang="en-US" sz="2800" dirty="0" smtClean="0"/>
              <a:t>Click on the red triangle next to Multivariate &gt; Scripts &gt; Local Data Filter.</a:t>
            </a:r>
          </a:p>
          <a:p>
            <a:r>
              <a:rPr lang="en-US" sz="2800" dirty="0" smtClean="0"/>
              <a:t>Choose BAD as the Local Data Filter and click on Add and then click on 1 to display only blue values in the scatterplot.</a:t>
            </a:r>
          </a:p>
          <a:p>
            <a:r>
              <a:rPr lang="en-US" sz="2800" dirty="0" smtClean="0"/>
              <a:t>Notice that the graphs and the correlation values have changed since only BAD = 1 values appear.</a:t>
            </a:r>
          </a:p>
        </p:txBody>
      </p:sp>
    </p:spTree>
    <p:extLst>
      <p:ext uri="{BB962C8B-B14F-4D97-AF65-F5344CB8AC3E}">
        <p14:creationId xmlns:p14="http://schemas.microsoft.com/office/powerpoint/2010/main" val="1108492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3000" dirty="0" smtClean="0"/>
              <a:t>Graph Builder presents graphs of the information two or three variables at a time.</a:t>
            </a:r>
          </a:p>
          <a:p>
            <a:r>
              <a:rPr lang="en-US" sz="3000" dirty="0" smtClean="0"/>
              <a:t>Select Graph &gt; Graph Builder.</a:t>
            </a:r>
          </a:p>
          <a:p>
            <a:r>
              <a:rPr lang="en-US" sz="3000" dirty="0" smtClean="0"/>
              <a:t>Graph Builder uses drop zones (X and Y) for identifying the variables to display. </a:t>
            </a:r>
          </a:p>
          <a:p>
            <a:r>
              <a:rPr lang="en-US" sz="3000" dirty="0" smtClean="0"/>
              <a:t>The icons across the top allow changes to the graph type displayed while the information on bottom left provides additional options for changes.</a:t>
            </a:r>
            <a:endParaRPr lang="en-US" sz="3000" dirty="0"/>
          </a:p>
        </p:txBody>
      </p:sp>
    </p:spTree>
    <p:extLst>
      <p:ext uri="{BB962C8B-B14F-4D97-AF65-F5344CB8AC3E}">
        <p14:creationId xmlns:p14="http://schemas.microsoft.com/office/powerpoint/2010/main" val="4266615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3000" dirty="0" smtClean="0"/>
              <a:t>Create a graph (box plot) with BAD on the Y axis and DEBTINC and LOAN on the X axis.</a:t>
            </a:r>
          </a:p>
          <a:p>
            <a:r>
              <a:rPr lang="en-US" sz="3000" dirty="0" smtClean="0"/>
              <a:t>After dropping BAD in the Y axis zone, drag and drop DEBTINC within the numbers that appear along the X axis. To add LOAN, drag and drop LOAN to the numbers along the far right of the X axis so that DEBTINC and LOAN both appear on the X axis.</a:t>
            </a:r>
          </a:p>
          <a:p>
            <a:r>
              <a:rPr lang="en-US" sz="3000" dirty="0" smtClean="0"/>
              <a:t>We see that more high risk customers had a high DEBTINC ratio and more of the high LOAN values were for low risk customers.</a:t>
            </a:r>
            <a:endParaRPr lang="en-US" sz="3000" dirty="0"/>
          </a:p>
        </p:txBody>
      </p:sp>
    </p:spTree>
    <p:extLst>
      <p:ext uri="{BB962C8B-B14F-4D97-AF65-F5344CB8AC3E}">
        <p14:creationId xmlns:p14="http://schemas.microsoft.com/office/powerpoint/2010/main" val="1746173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3000" dirty="0" smtClean="0"/>
              <a:t>Create another graph with BAD on the Y axis and JOB on the X axis. The graph is different since JOB is categorical.</a:t>
            </a:r>
          </a:p>
          <a:p>
            <a:r>
              <a:rPr lang="en-US" sz="3000" dirty="0" smtClean="0"/>
              <a:t>From the icons along the top, change the graph type to Mosaic</a:t>
            </a:r>
            <a:r>
              <a:rPr lang="en-US" sz="3000" dirty="0"/>
              <a:t> </a:t>
            </a:r>
            <a:r>
              <a:rPr lang="en-US" sz="3000" dirty="0" smtClean="0"/>
              <a:t>(4</a:t>
            </a:r>
            <a:r>
              <a:rPr lang="en-US" sz="3000" baseline="30000" dirty="0" smtClean="0"/>
              <a:t>th</a:t>
            </a:r>
            <a:r>
              <a:rPr lang="en-US" sz="3000" dirty="0" smtClean="0"/>
              <a:t> icon from the right).</a:t>
            </a:r>
          </a:p>
          <a:p>
            <a:r>
              <a:rPr lang="en-US" sz="3000" dirty="0" smtClean="0"/>
              <a:t>Since all of the X axis labels do not appear, double-click anywhere within the x-axis labels and change the Label Orientation to angled.</a:t>
            </a:r>
          </a:p>
          <a:p>
            <a:r>
              <a:rPr lang="en-US" sz="3000" dirty="0" smtClean="0"/>
              <a:t>This graph allows us to understand the relationship between two categorical variables.</a:t>
            </a:r>
            <a:endParaRPr lang="en-US" sz="3000" dirty="0"/>
          </a:p>
        </p:txBody>
      </p:sp>
    </p:spTree>
    <p:extLst>
      <p:ext uri="{BB962C8B-B14F-4D97-AF65-F5344CB8AC3E}">
        <p14:creationId xmlns:p14="http://schemas.microsoft.com/office/powerpoint/2010/main" val="1993718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a:t>
            </a:r>
            <a:r>
              <a:rPr lang="en-US" dirty="0" smtClean="0"/>
              <a:t>Three </a:t>
            </a:r>
            <a:r>
              <a:rPr lang="en-US" dirty="0" smtClean="0"/>
              <a:t>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2800" dirty="0" smtClean="0"/>
              <a:t>This is the same Mosaic plot that was shown in the last session under Fit Y by X. To summarize:</a:t>
            </a:r>
          </a:p>
          <a:p>
            <a:pPr lvl="1"/>
            <a:r>
              <a:rPr lang="en-US" sz="2600" dirty="0" smtClean="0"/>
              <a:t>The </a:t>
            </a:r>
            <a:r>
              <a:rPr lang="en-US" sz="2600" dirty="0"/>
              <a:t>width of the bars on the X axis shows the frequency of the job categories relative to one another. </a:t>
            </a:r>
            <a:endParaRPr lang="en-US" sz="2600" dirty="0" smtClean="0"/>
          </a:p>
          <a:p>
            <a:pPr lvl="1"/>
            <a:r>
              <a:rPr lang="en-US" sz="2600" dirty="0" smtClean="0"/>
              <a:t>BAD </a:t>
            </a:r>
            <a:r>
              <a:rPr lang="en-US" sz="2600" dirty="0"/>
              <a:t>= 0 appears on bottom and BAD =1 appears on the top.</a:t>
            </a:r>
          </a:p>
          <a:p>
            <a:pPr lvl="1"/>
            <a:r>
              <a:rPr lang="en-US" sz="2600" dirty="0"/>
              <a:t>There are very few customers in Sales or Self Employed.</a:t>
            </a:r>
          </a:p>
          <a:p>
            <a:pPr lvl="1"/>
            <a:r>
              <a:rPr lang="en-US" sz="2600" dirty="0"/>
              <a:t>The Other category has the most customers.</a:t>
            </a:r>
          </a:p>
          <a:p>
            <a:pPr lvl="1"/>
            <a:r>
              <a:rPr lang="en-US" sz="2600" dirty="0"/>
              <a:t>Low risk customers are Office Workers and Professional or Executives. </a:t>
            </a:r>
            <a:endParaRPr lang="en-US" sz="2700" dirty="0"/>
          </a:p>
        </p:txBody>
      </p:sp>
    </p:spTree>
    <p:extLst>
      <p:ext uri="{BB962C8B-B14F-4D97-AF65-F5344CB8AC3E}">
        <p14:creationId xmlns:p14="http://schemas.microsoft.com/office/powerpoint/2010/main" val="2720864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3000" dirty="0" smtClean="0"/>
              <a:t>We can also explore three variables at a time using Tabulate.</a:t>
            </a:r>
          </a:p>
          <a:p>
            <a:r>
              <a:rPr lang="en-US" sz="3000" dirty="0" smtClean="0"/>
              <a:t>Choose Analyze &gt; Tabulate.</a:t>
            </a:r>
          </a:p>
          <a:p>
            <a:r>
              <a:rPr lang="en-US" sz="3000" dirty="0" smtClean="0"/>
              <a:t>Drop BAD into the drop zone for columns.</a:t>
            </a:r>
          </a:p>
          <a:p>
            <a:r>
              <a:rPr lang="en-US" sz="3000" dirty="0" smtClean="0"/>
              <a:t>Move LOAN to the right of BAD so that a blue column appears and then drop LOAN.</a:t>
            </a:r>
          </a:p>
          <a:p>
            <a:r>
              <a:rPr lang="en-US" sz="3000" dirty="0" smtClean="0"/>
              <a:t>Highlight both Reason and JOB and drop into the drop zone for rows.</a:t>
            </a:r>
          </a:p>
          <a:p>
            <a:r>
              <a:rPr lang="en-US" sz="3000" dirty="0" smtClean="0"/>
              <a:t>Drop Row % into the Resulting Cells for BAD and Mean onto Sum for LOAN. </a:t>
            </a:r>
          </a:p>
        </p:txBody>
      </p:sp>
    </p:spTree>
    <p:extLst>
      <p:ext uri="{BB962C8B-B14F-4D97-AF65-F5344CB8AC3E}">
        <p14:creationId xmlns:p14="http://schemas.microsoft.com/office/powerpoint/2010/main" val="31670910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2900" dirty="0" smtClean="0"/>
              <a:t>Choose Graph &gt; Graph Builder.</a:t>
            </a:r>
          </a:p>
          <a:p>
            <a:r>
              <a:rPr lang="en-US" sz="2900" dirty="0" smtClean="0"/>
              <a:t>Drop JOB into the X axis zone. </a:t>
            </a:r>
          </a:p>
          <a:p>
            <a:r>
              <a:rPr lang="en-US" sz="2900" dirty="0" smtClean="0"/>
              <a:t>Drop REASON into the Group X zone. </a:t>
            </a:r>
          </a:p>
          <a:p>
            <a:r>
              <a:rPr lang="en-US" sz="2900" dirty="0" smtClean="0"/>
              <a:t>Drop BAD into the Group Y zone. </a:t>
            </a:r>
          </a:p>
          <a:p>
            <a:r>
              <a:rPr lang="en-US" sz="2900" dirty="0" smtClean="0"/>
              <a:t>Drop LOAN on Color to the right of the window.</a:t>
            </a:r>
          </a:p>
          <a:p>
            <a:r>
              <a:rPr lang="en-US" sz="2900" dirty="0" smtClean="0"/>
              <a:t>The information provided in Tabulate from the previous page and Graph Builder on this page are similar. In graph builder, the bar heights represent the number of customers and the bar colors represent the average loan amount.</a:t>
            </a:r>
          </a:p>
        </p:txBody>
      </p:sp>
    </p:spTree>
    <p:extLst>
      <p:ext uri="{BB962C8B-B14F-4D97-AF65-F5344CB8AC3E}">
        <p14:creationId xmlns:p14="http://schemas.microsoft.com/office/powerpoint/2010/main" val="1321062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458200" cy="4495800"/>
          </a:xfrm>
        </p:spPr>
        <p:txBody>
          <a:bodyPr>
            <a:noAutofit/>
          </a:bodyPr>
          <a:lstStyle/>
          <a:p>
            <a:r>
              <a:rPr lang="en-US" sz="3000" dirty="0" smtClean="0"/>
              <a:t>Next we will explain how scatterplots are used.</a:t>
            </a:r>
          </a:p>
          <a:p>
            <a:r>
              <a:rPr lang="en-US" sz="3000" dirty="0" smtClean="0"/>
              <a:t>Choose Analyze &gt; Multivariate Methods &gt; Multivariate.</a:t>
            </a:r>
          </a:p>
          <a:p>
            <a:r>
              <a:rPr lang="en-US" sz="3000" dirty="0" smtClean="0"/>
              <a:t>Highlight all continuous variables and select Y, Columns and then OK.</a:t>
            </a:r>
          </a:p>
          <a:p>
            <a:r>
              <a:rPr lang="en-US" sz="3000" dirty="0" smtClean="0"/>
              <a:t>This produces scatterplots matrix for each combination of variables as well as a correlation matrix.</a:t>
            </a:r>
          </a:p>
          <a:p>
            <a:r>
              <a:rPr lang="en-US" sz="3000" dirty="0" smtClean="0"/>
              <a:t>The points on the scatterplot are coded as red for BAD = 0 and blue for BAD = 1.</a:t>
            </a:r>
          </a:p>
        </p:txBody>
      </p:sp>
    </p:spTree>
    <p:extLst>
      <p:ext uri="{BB962C8B-B14F-4D97-AF65-F5344CB8AC3E}">
        <p14:creationId xmlns:p14="http://schemas.microsoft.com/office/powerpoint/2010/main" val="3773668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Three Variables at a Time</a:t>
            </a:r>
          </a:p>
        </p:txBody>
      </p:sp>
      <p:sp>
        <p:nvSpPr>
          <p:cNvPr id="15363" name="Content Placeholder 3"/>
          <p:cNvSpPr>
            <a:spLocks noGrp="1"/>
          </p:cNvSpPr>
          <p:nvPr>
            <p:ph sz="quarter" idx="4294967295"/>
          </p:nvPr>
        </p:nvSpPr>
        <p:spPr>
          <a:xfrm>
            <a:off x="381000" y="1600200"/>
            <a:ext cx="8610600" cy="4495800"/>
          </a:xfrm>
        </p:spPr>
        <p:txBody>
          <a:bodyPr>
            <a:noAutofit/>
          </a:bodyPr>
          <a:lstStyle/>
          <a:p>
            <a:r>
              <a:rPr lang="en-US" sz="2800" dirty="0" smtClean="0"/>
              <a:t>The first row shows the relationship between LOAN and each of the other variables.</a:t>
            </a:r>
          </a:p>
          <a:p>
            <a:r>
              <a:rPr lang="en-US" sz="2800" dirty="0" smtClean="0"/>
              <a:t>The second shows the same for MORTDUE.</a:t>
            </a:r>
          </a:p>
          <a:p>
            <a:r>
              <a:rPr lang="en-US" sz="2800" dirty="0" smtClean="0"/>
              <a:t>Each graph has a density ellipse that also provides information about the relationship.</a:t>
            </a:r>
          </a:p>
          <a:p>
            <a:r>
              <a:rPr lang="en-US" sz="2800" dirty="0" smtClean="0"/>
              <a:t>Ellipses for strongly correlated variables are narrow, while they are more circular for weaker correlations.</a:t>
            </a:r>
          </a:p>
          <a:p>
            <a:r>
              <a:rPr lang="en-US" sz="2800" dirty="0" smtClean="0"/>
              <a:t>From the ellipses and the correlation matrix we see, for example, that MORTDUE is only highly correlated with VALUE.</a:t>
            </a:r>
          </a:p>
        </p:txBody>
      </p:sp>
    </p:spTree>
    <p:extLst>
      <p:ext uri="{BB962C8B-B14F-4D97-AF65-F5344CB8AC3E}">
        <p14:creationId xmlns:p14="http://schemas.microsoft.com/office/powerpoint/2010/main" val="36377927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22705</TotalTime>
  <Words>797</Words>
  <Application>Microsoft Office PowerPoint</Application>
  <PresentationFormat>On-screen Show (4:3)</PresentationFormat>
  <Paragraphs>64</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Franklin Gothic Book</vt:lpstr>
      <vt:lpstr>Wingdings 2</vt:lpstr>
      <vt:lpstr>5_Equity</vt:lpstr>
      <vt:lpstr>Villanova</vt:lpstr>
      <vt:lpstr>Working with Data Part 5</vt:lpstr>
      <vt:lpstr>Exploring Data Three Variables at a Time</vt:lpstr>
      <vt:lpstr>Exploring Data Three Variables at a Time</vt:lpstr>
      <vt:lpstr>Exploring Data Three Variables at a Time</vt:lpstr>
      <vt:lpstr>Exploring Data Three Variables at a Time</vt:lpstr>
      <vt:lpstr>Exploring Data Three Variables at a Time</vt:lpstr>
      <vt:lpstr>Exploring Data Three Variables at a Time</vt:lpstr>
      <vt:lpstr>Exploring Data Three Variables at a Time</vt:lpstr>
      <vt:lpstr>Exploring Data Three Variables at a Time</vt:lpstr>
      <vt:lpstr>Exploring Data Three Variables at a 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142</cp:revision>
  <cp:lastPrinted>2015-07-15T02:11:39Z</cp:lastPrinted>
  <dcterms:created xsi:type="dcterms:W3CDTF">2008-12-06T13:38:17Z</dcterms:created>
  <dcterms:modified xsi:type="dcterms:W3CDTF">2015-07-19T18:02:27Z</dcterms:modified>
</cp:coreProperties>
</file>